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7"/>
  </p:notesMasterIdLst>
  <p:sldIdLst>
    <p:sldId id="340" r:id="rId2"/>
    <p:sldId id="355" r:id="rId3"/>
    <p:sldId id="358" r:id="rId4"/>
    <p:sldId id="359" r:id="rId5"/>
    <p:sldId id="362" r:id="rId6"/>
    <p:sldId id="363" r:id="rId7"/>
    <p:sldId id="365" r:id="rId8"/>
    <p:sldId id="366" r:id="rId9"/>
    <p:sldId id="364" r:id="rId10"/>
    <p:sldId id="367" r:id="rId11"/>
    <p:sldId id="357" r:id="rId12"/>
    <p:sldId id="360" r:id="rId13"/>
    <p:sldId id="368" r:id="rId14"/>
    <p:sldId id="370" r:id="rId15"/>
    <p:sldId id="371" r:id="rId16"/>
    <p:sldId id="372" r:id="rId17"/>
    <p:sldId id="369" r:id="rId18"/>
    <p:sldId id="373" r:id="rId19"/>
    <p:sldId id="374" r:id="rId20"/>
    <p:sldId id="356" r:id="rId21"/>
    <p:sldId id="361" r:id="rId22"/>
    <p:sldId id="375" r:id="rId23"/>
    <p:sldId id="376" r:id="rId24"/>
    <p:sldId id="377" r:id="rId25"/>
    <p:sldId id="378" r:id="rId26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6921C"/>
    <a:srgbClr val="070B55"/>
    <a:srgbClr val="CD0000"/>
    <a:srgbClr val="B50000"/>
    <a:srgbClr val="A20000"/>
    <a:srgbClr val="000000"/>
    <a:srgbClr val="3366FF"/>
    <a:srgbClr val="FF0000"/>
    <a:srgbClr val="0000CC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482" autoAdjust="0"/>
    <p:restoredTop sz="94737" autoAdjust="0"/>
  </p:normalViewPr>
  <p:slideViewPr>
    <p:cSldViewPr>
      <p:cViewPr varScale="1">
        <p:scale>
          <a:sx n="54" d="100"/>
          <a:sy n="54" d="100"/>
        </p:scale>
        <p:origin x="-96" y="-1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789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75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49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49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49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549E8212-62DE-488A-8F60-5DC08A9AAB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9051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sp>
            <p:nvSpPr>
              <p:cNvPr id="15" name="Rectangle 4"/>
              <p:cNvSpPr>
                <a:spLocks noChangeArrowheads="1"/>
              </p:cNvSpPr>
              <p:nvPr/>
            </p:nvSpPr>
            <p:spPr bwMode="ltGray">
              <a:xfrm>
                <a:off x="2112" y="0"/>
                <a:ext cx="3648" cy="9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16" name="Group 5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5760" cy="4320"/>
                <a:chOff x="0" y="0"/>
                <a:chExt cx="5760" cy="4320"/>
              </a:xfrm>
            </p:grpSpPr>
            <p:sp>
              <p:nvSpPr>
                <p:cNvPr id="18" name="Line 6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9" name="Line 7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" name="Line 8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" name="Line 9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" name="Line 10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" name="Line 11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4" name="Line 12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5" name="Line 13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6" name="Line 14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" name="Line 15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8" name="Line 16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9" name="Line 17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" name="Line 18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" name="Line 19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" name="Line 20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" name="Line 21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" name="Line 22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5" name="Line 23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6" name="Line 24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7" name="Line 25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8" name="Line 26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9" name="Line 27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0" name="Line 28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1" name="Line 29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" name="Line 30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3" name="Line 31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4" name="Line 32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5" name="Line 33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" name="Line 34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7" name="Line 35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8" name="Line 36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9" name="Line 37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0" name="Line 38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" name="Line 39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2" name="Line 40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3" name="Line 41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4" name="Line 42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5" name="Line 43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6" name="Line 44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7" name="Line 45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8" name="Line 46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9" name="Line 47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0" name="Line 48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1" name="Line 49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2" name="Line 50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3" name="Line 51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4" name="Line 52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5" name="Line 53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6" name="Line 54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7" name="Line 55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8" name="Line 56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17" name="Line 57"/>
              <p:cNvSpPr>
                <a:spLocks noChangeShapeType="1"/>
              </p:cNvSpPr>
              <p:nvPr/>
            </p:nvSpPr>
            <p:spPr bwMode="ltGray">
              <a:xfrm>
                <a:off x="5568" y="0"/>
                <a:ext cx="0" cy="14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" name="Group 58"/>
            <p:cNvGrpSpPr>
              <a:grpSpLocks/>
            </p:cNvGrpSpPr>
            <p:nvPr userDrawn="1"/>
          </p:nvGrpSpPr>
          <p:grpSpPr bwMode="auto">
            <a:xfrm>
              <a:off x="3" y="559"/>
              <a:ext cx="4192" cy="1796"/>
              <a:chOff x="3" y="559"/>
              <a:chExt cx="4192" cy="1796"/>
            </a:xfrm>
          </p:grpSpPr>
          <p:sp>
            <p:nvSpPr>
              <p:cNvPr id="11" name="Line 59"/>
              <p:cNvSpPr>
                <a:spLocks noChangeShapeType="1"/>
              </p:cNvSpPr>
              <p:nvPr/>
            </p:nvSpPr>
            <p:spPr bwMode="ltGray">
              <a:xfrm>
                <a:off x="506" y="559"/>
                <a:ext cx="0" cy="1796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" name="Line 60"/>
              <p:cNvSpPr>
                <a:spLocks noChangeShapeType="1"/>
              </p:cNvSpPr>
              <p:nvPr/>
            </p:nvSpPr>
            <p:spPr bwMode="ltGray">
              <a:xfrm flipH="1" flipV="1">
                <a:off x="3" y="1924"/>
                <a:ext cx="32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" name="Line 61"/>
              <p:cNvSpPr>
                <a:spLocks noChangeShapeType="1"/>
              </p:cNvSpPr>
              <p:nvPr/>
            </p:nvSpPr>
            <p:spPr bwMode="ltGray">
              <a:xfrm flipH="1" flipV="1">
                <a:off x="384" y="938"/>
                <a:ext cx="38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" name="Arc 62"/>
              <p:cNvSpPr>
                <a:spLocks/>
              </p:cNvSpPr>
              <p:nvPr/>
            </p:nvSpPr>
            <p:spPr bwMode="ltGray">
              <a:xfrm rot="16200000" flipH="1">
                <a:off x="426" y="860"/>
                <a:ext cx="156" cy="157"/>
              </a:xfrm>
              <a:custGeom>
                <a:avLst/>
                <a:gdLst>
                  <a:gd name="T0" fmla="*/ 76 w 43195"/>
                  <a:gd name="T1" fmla="*/ 0 h 43200"/>
                  <a:gd name="T2" fmla="*/ 0 w 43195"/>
                  <a:gd name="T3" fmla="*/ 80 h 43200"/>
                  <a:gd name="T4" fmla="*/ 78 w 43195"/>
                  <a:gd name="T5" fmla="*/ 79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7" name="Group 63"/>
            <p:cNvGrpSpPr>
              <a:grpSpLocks/>
            </p:cNvGrpSpPr>
            <p:nvPr userDrawn="1"/>
          </p:nvGrpSpPr>
          <p:grpSpPr bwMode="auto">
            <a:xfrm>
              <a:off x="1480" y="1952"/>
              <a:ext cx="3808" cy="1812"/>
              <a:chOff x="1480" y="1952"/>
              <a:chExt cx="3808" cy="1812"/>
            </a:xfrm>
          </p:grpSpPr>
          <p:sp>
            <p:nvSpPr>
              <p:cNvPr id="8" name="Line 64"/>
              <p:cNvSpPr>
                <a:spLocks noChangeShapeType="1"/>
              </p:cNvSpPr>
              <p:nvPr/>
            </p:nvSpPr>
            <p:spPr bwMode="ltGray">
              <a:xfrm flipV="1">
                <a:off x="1480" y="3442"/>
                <a:ext cx="38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" name="Line 65"/>
              <p:cNvSpPr>
                <a:spLocks noChangeShapeType="1"/>
              </p:cNvSpPr>
              <p:nvPr/>
            </p:nvSpPr>
            <p:spPr bwMode="ltGray">
              <a:xfrm flipH="1">
                <a:off x="5172" y="1952"/>
                <a:ext cx="0" cy="181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" name="Arc 66"/>
              <p:cNvSpPr>
                <a:spLocks/>
              </p:cNvSpPr>
              <p:nvPr/>
            </p:nvSpPr>
            <p:spPr bwMode="ltGray">
              <a:xfrm rot="5400000">
                <a:off x="5097" y="3346"/>
                <a:ext cx="156" cy="157"/>
              </a:xfrm>
              <a:custGeom>
                <a:avLst/>
                <a:gdLst>
                  <a:gd name="T0" fmla="*/ 76 w 43195"/>
                  <a:gd name="T1" fmla="*/ 0 h 43200"/>
                  <a:gd name="T2" fmla="*/ 0 w 43195"/>
                  <a:gd name="T3" fmla="*/ 80 h 43200"/>
                  <a:gd name="T4" fmla="*/ 78 w 43195"/>
                  <a:gd name="T5" fmla="*/ 79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4163" name="Rectangle 67"/>
          <p:cNvSpPr>
            <a:spLocks noGrp="1" noChangeArrowheads="1"/>
          </p:cNvSpPr>
          <p:nvPr>
            <p:ph type="ctrTitle"/>
          </p:nvPr>
        </p:nvSpPr>
        <p:spPr>
          <a:xfrm>
            <a:off x="990600" y="1752600"/>
            <a:ext cx="7772400" cy="1143000"/>
          </a:xfrm>
        </p:spPr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pPr lvl="0"/>
            <a:r>
              <a:rPr lang="en-GB" noProof="0" dirty="0" smtClean="0"/>
              <a:t>Click to edit Master title style</a:t>
            </a:r>
          </a:p>
        </p:txBody>
      </p:sp>
      <p:sp>
        <p:nvSpPr>
          <p:cNvPr id="4164" name="Rectangle 68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309938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en-GB" noProof="0" smtClean="0"/>
              <a:t>Click to edit Master subtitle style</a:t>
            </a:r>
          </a:p>
        </p:txBody>
      </p:sp>
      <p:sp>
        <p:nvSpPr>
          <p:cNvPr id="69" name="Rectangle 69"/>
          <p:cNvSpPr>
            <a:spLocks noGrp="1" noChangeArrowheads="1"/>
          </p:cNvSpPr>
          <p:nvPr>
            <p:ph type="dt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0" name="Rectangle 70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1" name="Rectangle 71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50F514A-EB4D-41D4-931A-AACB0645D95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72" name="Picture 2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929058" y="5500702"/>
            <a:ext cx="1500198" cy="11468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D15030-D8A4-4F34-B5B9-AFBBEFD8A26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0350" y="304800"/>
            <a:ext cx="200025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0"/>
            <a:ext cx="584835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493B8B-0B80-4017-89C6-4A457F78311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itchFamily="34" charset="0"/>
              <a:buChar char="•"/>
              <a:defRPr sz="2800"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1B61B6-5082-489C-B17D-BEC80AC55FE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TextBox 6"/>
          <p:cNvSpPr txBox="1"/>
          <p:nvPr userDrawn="1"/>
        </p:nvSpPr>
        <p:spPr>
          <a:xfrm>
            <a:off x="0" y="0"/>
            <a:ext cx="5261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smtClean="0"/>
              <a:t>E3</a:t>
            </a:r>
            <a:endParaRPr lang="en-US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rgbClr val="C0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01B934-2237-494B-B1A8-9036E42C4F6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5FC70F-42A4-47EE-B6BB-593F3F88F37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6A7AE9-C563-4E68-989C-178B9206950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A1808B-33AD-4626-860F-FF4F4CC9437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6CE202-81E2-4D9E-8319-BE782E03EBC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164D2E-58F7-4B31-99BC-4977B5A977E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A1A0A2-9C0A-4028-A399-56B6AEDB359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1032" name="Group 3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grpSp>
            <p:nvGrpSpPr>
              <p:cNvPr id="1039" name="Group 4"/>
              <p:cNvGrpSpPr>
                <a:grpSpLocks/>
              </p:cNvGrpSpPr>
              <p:nvPr/>
            </p:nvGrpSpPr>
            <p:grpSpPr bwMode="auto">
              <a:xfrm>
                <a:off x="0" y="192"/>
                <a:ext cx="5760" cy="4032"/>
                <a:chOff x="0" y="192"/>
                <a:chExt cx="5760" cy="4032"/>
              </a:xfrm>
            </p:grpSpPr>
            <p:sp>
              <p:nvSpPr>
                <p:cNvPr id="1070" name="Line 5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1" name="Line 6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2" name="Line 7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3" name="Line 8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4" name="Line 9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5" name="Line 10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6" name="Line 11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7" name="Line 12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8" name="Line 13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9" name="Line 14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0" name="Line 15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1" name="Line 16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2" name="Line 17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3" name="Line 18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4" name="Line 19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5" name="Line 20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6" name="Line 21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7" name="Line 22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8" name="Line 23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9" name="Line 24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90" name="Line 25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91" name="Line 26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040" name="Group 27"/>
              <p:cNvGrpSpPr>
                <a:grpSpLocks/>
              </p:cNvGrpSpPr>
              <p:nvPr/>
            </p:nvGrpSpPr>
            <p:grpSpPr bwMode="auto">
              <a:xfrm>
                <a:off x="192" y="0"/>
                <a:ext cx="5376" cy="4320"/>
                <a:chOff x="192" y="0"/>
                <a:chExt cx="5376" cy="4320"/>
              </a:xfrm>
            </p:grpSpPr>
            <p:sp>
              <p:nvSpPr>
                <p:cNvPr id="1041" name="Line 28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42" name="Line 29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43" name="Line 30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44" name="Line 31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45" name="Line 32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46" name="Line 33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47" name="Line 34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48" name="Line 35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49" name="Line 36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0" name="Line 37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1" name="Line 38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2" name="Line 39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3" name="Line 40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4" name="Line 41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5" name="Line 42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6" name="Line 43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7" name="Line 44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8" name="Line 45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9" name="Line 46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0" name="Line 47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1" name="Line 48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2" name="Line 49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3" name="Line 50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4" name="Line 51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5" name="Line 52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6" name="Line 53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7" name="Line 54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8" name="Line 55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9" name="Line 56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1033" name="Rectangle 57" descr="60%"/>
            <p:cNvSpPr>
              <a:spLocks noChangeArrowheads="1"/>
            </p:cNvSpPr>
            <p:nvPr/>
          </p:nvSpPr>
          <p:spPr bwMode="ltGray">
            <a:xfrm>
              <a:off x="2112" y="0"/>
              <a:ext cx="3648" cy="96"/>
            </a:xfrm>
            <a:prstGeom prst="rect">
              <a:avLst/>
            </a:prstGeom>
            <a:pattFill prst="pct60">
              <a:fgClr>
                <a:schemeClr val="folHlink"/>
              </a:fgClr>
              <a:bgClr>
                <a:schemeClr val="bg1"/>
              </a:bgClr>
            </a:patt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4" name="Line 58"/>
            <p:cNvSpPr>
              <a:spLocks noChangeShapeType="1"/>
            </p:cNvSpPr>
            <p:nvPr/>
          </p:nvSpPr>
          <p:spPr bwMode="ltGray">
            <a:xfrm>
              <a:off x="5568" y="0"/>
              <a:ext cx="0" cy="1488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035" name="Group 59"/>
            <p:cNvGrpSpPr>
              <a:grpSpLocks/>
            </p:cNvGrpSpPr>
            <p:nvPr/>
          </p:nvGrpSpPr>
          <p:grpSpPr bwMode="auto">
            <a:xfrm>
              <a:off x="261" y="892"/>
              <a:ext cx="1124" cy="1464"/>
              <a:chOff x="96" y="916"/>
              <a:chExt cx="2208" cy="2876"/>
            </a:xfrm>
          </p:grpSpPr>
          <p:sp>
            <p:nvSpPr>
              <p:cNvPr id="1036" name="Line 60"/>
              <p:cNvSpPr>
                <a:spLocks noChangeShapeType="1"/>
              </p:cNvSpPr>
              <p:nvPr/>
            </p:nvSpPr>
            <p:spPr bwMode="ltGray">
              <a:xfrm flipH="1">
                <a:off x="96" y="1037"/>
                <a:ext cx="22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37" name="Line 61"/>
              <p:cNvSpPr>
                <a:spLocks noChangeShapeType="1"/>
              </p:cNvSpPr>
              <p:nvPr/>
            </p:nvSpPr>
            <p:spPr bwMode="ltGray">
              <a:xfrm>
                <a:off x="336" y="920"/>
                <a:ext cx="0" cy="287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38" name="Arc 62"/>
              <p:cNvSpPr>
                <a:spLocks/>
              </p:cNvSpPr>
              <p:nvPr/>
            </p:nvSpPr>
            <p:spPr bwMode="ltGray">
              <a:xfrm flipH="1">
                <a:off x="217" y="916"/>
                <a:ext cx="239" cy="239"/>
              </a:xfrm>
              <a:custGeom>
                <a:avLst/>
                <a:gdLst>
                  <a:gd name="T0" fmla="*/ 117 w 43195"/>
                  <a:gd name="T1" fmla="*/ 0 h 43200"/>
                  <a:gd name="T2" fmla="*/ 0 w 43195"/>
                  <a:gd name="T3" fmla="*/ 122 h 43200"/>
                  <a:gd name="T4" fmla="*/ 119 w 43195"/>
                  <a:gd name="T5" fmla="*/ 12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1027" name="Rectangle 63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86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1028" name="Rectangle 6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447800"/>
            <a:ext cx="8610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3137" name="Rectangle 6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138" name="Rectangle 6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139" name="Rectangle 6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C5613206-6CDA-432A-AF63-C3EDBAC2977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68" name="Picture 2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142844" y="5857892"/>
            <a:ext cx="1075681" cy="822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C0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10000"/>
        <a:buFont typeface="Wingdings" pitchFamily="2" charset="2"/>
        <a:buBlip>
          <a:blip r:embed="rId14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pitchFamily="2" charset="2"/>
        <a:buChar char="w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mp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mp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3276600"/>
            <a:ext cx="8839200" cy="1470025"/>
          </a:xfrm>
        </p:spPr>
        <p:txBody>
          <a:bodyPr/>
          <a:lstStyle/>
          <a:p>
            <a:pPr algn="ctr" eaLnBrk="1" hangingPunct="1"/>
            <a:r>
              <a:rPr lang="en-US" sz="7200" dirty="0" smtClean="0">
                <a:latin typeface="Jivetalk" pitchFamily="2" charset="0"/>
              </a:rPr>
              <a:t>Topic E – </a:t>
            </a:r>
            <a:br>
              <a:rPr lang="en-US" sz="7200" dirty="0" smtClean="0">
                <a:latin typeface="Jivetalk" pitchFamily="2" charset="0"/>
              </a:rPr>
            </a:br>
            <a:r>
              <a:rPr lang="en-US" sz="7200" dirty="0" err="1" smtClean="0">
                <a:latin typeface="Jivetalk" pitchFamily="2" charset="0"/>
              </a:rPr>
              <a:t>Enviro</a:t>
            </a:r>
            <a:r>
              <a:rPr lang="en-US" sz="7200" dirty="0" smtClean="0">
                <a:latin typeface="Jivetalk" pitchFamily="2" charset="0"/>
              </a:rPr>
              <a:t> </a:t>
            </a:r>
            <a:r>
              <a:rPr lang="en-US" sz="7200" dirty="0" smtClean="0">
                <a:latin typeface="Jivetalk" pitchFamily="2" charset="0"/>
              </a:rPr>
              <a:t>Chemistry</a:t>
            </a:r>
            <a:r>
              <a:rPr lang="en-US" sz="7200" dirty="0" smtClean="0">
                <a:latin typeface="Jivetalk" pitchFamily="2" charset="0"/>
              </a:rPr>
              <a:t/>
            </a:r>
            <a:br>
              <a:rPr lang="en-US" sz="7200" dirty="0" smtClean="0">
                <a:latin typeface="Jivetalk" pitchFamily="2" charset="0"/>
              </a:rPr>
            </a:br>
            <a:r>
              <a:rPr lang="en-US" sz="7200" dirty="0" smtClean="0">
                <a:latin typeface="Jivetalk" pitchFamily="2" charset="0"/>
              </a:rPr>
              <a:t>Part 3 – Greenhouse Effect</a:t>
            </a:r>
          </a:p>
        </p:txBody>
      </p:sp>
      <p:sp>
        <p:nvSpPr>
          <p:cNvPr id="614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6479" y="5229200"/>
            <a:ext cx="6400800" cy="2347907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Calibri" pitchFamily="34" charset="0"/>
              </a:rPr>
              <a:t>IB Chemistry</a:t>
            </a:r>
          </a:p>
          <a:p>
            <a:pPr eaLnBrk="1" hangingPunct="1"/>
            <a:r>
              <a:rPr lang="en-US" dirty="0" smtClean="0">
                <a:latin typeface="Calibri" pitchFamily="34" charset="0"/>
              </a:rPr>
              <a:t>Topic E – </a:t>
            </a:r>
            <a:r>
              <a:rPr lang="en-US" dirty="0" err="1" smtClean="0">
                <a:latin typeface="Calibri" pitchFamily="34" charset="0"/>
              </a:rPr>
              <a:t>Enviro</a:t>
            </a:r>
            <a:r>
              <a:rPr lang="en-US" dirty="0" smtClean="0">
                <a:latin typeface="Calibri" pitchFamily="34" charset="0"/>
              </a:rPr>
              <a:t> </a:t>
            </a:r>
          </a:p>
          <a:p>
            <a:pPr eaLnBrk="1" hangingPunct="1"/>
            <a:r>
              <a:rPr lang="en-US" dirty="0" err="1" smtClean="0">
                <a:latin typeface="Calibri" pitchFamily="34" charset="0"/>
              </a:rPr>
              <a:t>Hodder</a:t>
            </a:r>
            <a:r>
              <a:rPr lang="en-US" dirty="0" smtClean="0">
                <a:latin typeface="Calibri" pitchFamily="34" charset="0"/>
              </a:rPr>
              <a:t> Ed - Talbot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E3.1 – Emission and Absorption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Both the emission and absorption of infrared are important to the greenhouse action of H</a:t>
            </a:r>
            <a:r>
              <a:rPr lang="en-US" baseline="-25000" dirty="0" smtClean="0"/>
              <a:t>2</a:t>
            </a:r>
            <a:r>
              <a:rPr lang="en-US" dirty="0" smtClean="0"/>
              <a:t>O and CO</a:t>
            </a:r>
            <a:r>
              <a:rPr lang="en-US" baseline="-25000" dirty="0" smtClean="0"/>
              <a:t>2</a:t>
            </a:r>
            <a:endParaRPr lang="en-US" dirty="0" smtClean="0"/>
          </a:p>
          <a:p>
            <a:r>
              <a:rPr lang="en-US" dirty="0" smtClean="0"/>
              <a:t>Collisions between molecules may “excite” the molecules to higher energy levels. </a:t>
            </a:r>
          </a:p>
          <a:p>
            <a:r>
              <a:rPr lang="en-US" dirty="0" smtClean="0"/>
              <a:t>When molecules relax to a lower energy level, IR radiation is emitted. </a:t>
            </a:r>
          </a:p>
          <a:p>
            <a:pPr lvl="1"/>
            <a:r>
              <a:rPr lang="en-US" dirty="0" smtClean="0"/>
              <a:t>Radiation may move up to space, or down toward surface</a:t>
            </a:r>
          </a:p>
          <a:p>
            <a:r>
              <a:rPr lang="en-US" dirty="0" smtClean="0"/>
              <a:t>Conversely a molecules may absorb IR</a:t>
            </a:r>
          </a:p>
          <a:p>
            <a:pPr lvl="1"/>
            <a:r>
              <a:rPr lang="en-US" dirty="0" smtClean="0"/>
              <a:t>Collisions pass this energy to surrounding gas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09576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E3.2 – Greenhouse Gases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E.3.2 </a:t>
            </a:r>
            <a:r>
              <a:rPr lang="en-US" b="1" dirty="0"/>
              <a:t>List </a:t>
            </a:r>
            <a:r>
              <a:rPr lang="en-US" dirty="0"/>
              <a:t>the main greenhouse gases and their sources, and discuss their relative effects. (</a:t>
            </a:r>
            <a:r>
              <a:rPr lang="en-US" dirty="0" smtClean="0"/>
              <a:t>3)</a:t>
            </a:r>
          </a:p>
          <a:p>
            <a:r>
              <a:rPr lang="en-US" i="1" dirty="0" smtClean="0"/>
              <a:t>The </a:t>
            </a:r>
            <a:r>
              <a:rPr lang="en-US" i="1" dirty="0"/>
              <a:t>greenhouse gases to be considered are CH</a:t>
            </a:r>
            <a:r>
              <a:rPr lang="en-US" i="1" baseline="-25000" dirty="0"/>
              <a:t>4</a:t>
            </a:r>
            <a:r>
              <a:rPr lang="en-US" i="1" dirty="0"/>
              <a:t>, </a:t>
            </a:r>
            <a:r>
              <a:rPr lang="en-US" i="1" dirty="0" smtClean="0"/>
              <a:t>H</a:t>
            </a:r>
            <a:r>
              <a:rPr lang="en-US" i="1" baseline="-25000" dirty="0" smtClean="0"/>
              <a:t>2</a:t>
            </a:r>
            <a:r>
              <a:rPr lang="en-US" i="1" dirty="0" smtClean="0"/>
              <a:t>O</a:t>
            </a:r>
            <a:r>
              <a:rPr lang="en-US" i="1" dirty="0"/>
              <a:t>, CO</a:t>
            </a:r>
            <a:r>
              <a:rPr lang="en-US" i="1" baseline="-25000" dirty="0"/>
              <a:t>2</a:t>
            </a:r>
            <a:r>
              <a:rPr lang="en-US" i="1" dirty="0"/>
              <a:t>, N</a:t>
            </a:r>
            <a:r>
              <a:rPr lang="en-US" i="1" baseline="-25000" dirty="0"/>
              <a:t>2</a:t>
            </a:r>
            <a:r>
              <a:rPr lang="en-US" i="1" dirty="0"/>
              <a:t>O and chlorofluorocarbons (CFCs). Their effects depend on their abundance and their ability to absorb heat radiation.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1501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E3.2 – Factors for GH Gases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47800"/>
            <a:ext cx="8610600" cy="5221560"/>
          </a:xfrm>
        </p:spPr>
        <p:txBody>
          <a:bodyPr/>
          <a:lstStyle/>
          <a:p>
            <a:r>
              <a:rPr lang="en-US" dirty="0" smtClean="0"/>
              <a:t>A contribution of a greenhouse gas to the warming of the atmosphere depends on three factors: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The abundance of the gas in the atmosphere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The ability of the gas to absorb infrared radiation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The lifetime of the gas molecules in the atmosphere, before being removed by chemical processes</a:t>
            </a:r>
          </a:p>
          <a:p>
            <a:pPr marL="57150" indent="0">
              <a:buNone/>
            </a:pPr>
            <a:r>
              <a:rPr lang="en-US" dirty="0" smtClean="0"/>
              <a:t>		</a:t>
            </a:r>
            <a:r>
              <a:rPr lang="en-US" dirty="0" smtClean="0">
                <a:solidFill>
                  <a:srgbClr val="16921C"/>
                </a:solidFill>
              </a:rPr>
              <a:t>The 2</a:t>
            </a:r>
            <a:r>
              <a:rPr lang="en-US" baseline="30000" dirty="0" smtClean="0">
                <a:solidFill>
                  <a:srgbClr val="16921C"/>
                </a:solidFill>
              </a:rPr>
              <a:t>nd</a:t>
            </a:r>
            <a:r>
              <a:rPr lang="en-US" dirty="0" smtClean="0">
                <a:solidFill>
                  <a:srgbClr val="16921C"/>
                </a:solidFill>
              </a:rPr>
              <a:t> and 3</a:t>
            </a:r>
            <a:r>
              <a:rPr lang="en-US" baseline="30000" dirty="0" smtClean="0">
                <a:solidFill>
                  <a:srgbClr val="16921C"/>
                </a:solidFill>
              </a:rPr>
              <a:t>rd</a:t>
            </a:r>
            <a:r>
              <a:rPr lang="en-US" dirty="0" smtClean="0">
                <a:solidFill>
                  <a:srgbClr val="16921C"/>
                </a:solidFill>
              </a:rPr>
              <a:t> factors are often 				combined to give a figure called the 			</a:t>
            </a:r>
            <a:r>
              <a:rPr lang="en-US" b="1" dirty="0" smtClean="0">
                <a:solidFill>
                  <a:srgbClr val="16921C"/>
                </a:solidFill>
              </a:rPr>
              <a:t>Global Warming Potential</a:t>
            </a:r>
            <a:r>
              <a:rPr lang="en-US" dirty="0" smtClean="0">
                <a:solidFill>
                  <a:srgbClr val="16921C"/>
                </a:solidFill>
              </a:rPr>
              <a:t> </a:t>
            </a:r>
            <a:r>
              <a:rPr lang="en-US" b="1" dirty="0" smtClean="0">
                <a:solidFill>
                  <a:srgbClr val="16921C"/>
                </a:solidFill>
              </a:rPr>
              <a:t>(GWP)</a:t>
            </a:r>
            <a:endParaRPr lang="en-US" b="1" dirty="0" smtClean="0">
              <a:solidFill>
                <a:srgbClr val="16921C"/>
              </a:solidFill>
            </a:endParaRPr>
          </a:p>
          <a:p>
            <a:pPr lvl="1"/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204738" y="4797152"/>
            <a:ext cx="29262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For CO</a:t>
            </a:r>
            <a:r>
              <a:rPr lang="en-US" baseline="-25000" dirty="0" smtClean="0">
                <a:solidFill>
                  <a:srgbClr val="C00000"/>
                </a:solidFill>
              </a:rPr>
              <a:t>2</a:t>
            </a:r>
            <a:r>
              <a:rPr lang="en-US" dirty="0" smtClean="0">
                <a:solidFill>
                  <a:srgbClr val="C00000"/>
                </a:solidFill>
              </a:rPr>
              <a:t>, it’s GWP=1</a:t>
            </a:r>
            <a:endParaRPr 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0131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E3.2 – Greenhouse Gases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Major Contributors as Greenhouse Gases</a:t>
            </a:r>
          </a:p>
          <a:p>
            <a:pPr lvl="1"/>
            <a:r>
              <a:rPr lang="en-US" dirty="0" smtClean="0"/>
              <a:t>Water vapor, H</a:t>
            </a:r>
            <a:r>
              <a:rPr lang="en-US" baseline="-25000" dirty="0" smtClean="0"/>
              <a:t>2</a:t>
            </a:r>
            <a:r>
              <a:rPr lang="en-US" dirty="0" smtClean="0"/>
              <a:t>O</a:t>
            </a:r>
          </a:p>
          <a:p>
            <a:pPr lvl="1"/>
            <a:r>
              <a:rPr lang="en-US" dirty="0" smtClean="0"/>
              <a:t>Carbon dioxide, CO</a:t>
            </a:r>
            <a:r>
              <a:rPr lang="en-US" baseline="-25000" dirty="0" smtClean="0"/>
              <a:t>2</a:t>
            </a:r>
            <a:endParaRPr lang="en-US" dirty="0" smtClean="0"/>
          </a:p>
          <a:p>
            <a:pPr lvl="1"/>
            <a:r>
              <a:rPr lang="en-US" dirty="0" smtClean="0"/>
              <a:t>Methane, CH</a:t>
            </a:r>
            <a:r>
              <a:rPr lang="en-US" baseline="-25000" dirty="0" smtClean="0"/>
              <a:t>4</a:t>
            </a:r>
            <a:endParaRPr lang="en-US" dirty="0" smtClean="0"/>
          </a:p>
          <a:p>
            <a:pPr lvl="1"/>
            <a:r>
              <a:rPr lang="en-US" dirty="0" smtClean="0"/>
              <a:t>Nitrous Oxide, N</a:t>
            </a:r>
            <a:r>
              <a:rPr lang="en-US" baseline="-25000" dirty="0" smtClean="0"/>
              <a:t>2</a:t>
            </a:r>
            <a:r>
              <a:rPr lang="en-US" dirty="0" smtClean="0"/>
              <a:t>O</a:t>
            </a:r>
          </a:p>
          <a:p>
            <a:pPr lvl="1"/>
            <a:r>
              <a:rPr lang="en-US" dirty="0" smtClean="0"/>
              <a:t>Chlorofluorocarbons, CFC’s</a:t>
            </a:r>
          </a:p>
          <a:p>
            <a:pPr lvl="1"/>
            <a:r>
              <a:rPr lang="en-US" dirty="0" smtClean="0"/>
              <a:t>Ozone, O</a:t>
            </a:r>
            <a:r>
              <a:rPr lang="en-US" baseline="-25000" dirty="0" smtClean="0"/>
              <a:t>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32889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E3.2 – GH Gases – H</a:t>
            </a:r>
            <a:r>
              <a:rPr lang="en-US" baseline="-25000" dirty="0" smtClean="0"/>
              <a:t>2</a:t>
            </a:r>
            <a:r>
              <a:rPr lang="en-US" dirty="0" smtClean="0"/>
              <a:t>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Most important GH Gas, mas a GWP of </a:t>
            </a:r>
            <a:r>
              <a:rPr lang="en-US" b="1" dirty="0" smtClean="0">
                <a:solidFill>
                  <a:srgbClr val="16921C"/>
                </a:solidFill>
              </a:rPr>
              <a:t>0.1</a:t>
            </a:r>
          </a:p>
          <a:p>
            <a:r>
              <a:rPr lang="en-US" dirty="0" smtClean="0"/>
              <a:t>Percentage of H</a:t>
            </a:r>
            <a:r>
              <a:rPr lang="en-US" baseline="-25000" dirty="0" smtClean="0"/>
              <a:t>2</a:t>
            </a:r>
            <a:r>
              <a:rPr lang="en-US" dirty="0" smtClean="0"/>
              <a:t>O(g) in atmosphere </a:t>
            </a:r>
            <a:r>
              <a:rPr lang="en-US" dirty="0" smtClean="0">
                <a:solidFill>
                  <a:srgbClr val="16921C"/>
                </a:solidFill>
              </a:rPr>
              <a:t>1-4%</a:t>
            </a:r>
            <a:r>
              <a:rPr lang="en-US" dirty="0" smtClean="0"/>
              <a:t>, ranges</a:t>
            </a:r>
          </a:p>
          <a:p>
            <a:r>
              <a:rPr lang="en-US" dirty="0" smtClean="0"/>
              <a:t>Absorbs IR over a broad range of frequencies</a:t>
            </a:r>
          </a:p>
          <a:p>
            <a:r>
              <a:rPr lang="en-US" dirty="0" smtClean="0"/>
              <a:t>Increased atmospheric temperatures lead to more rapid evaporation of the oceans, and larger capacity of the air to carry water vapor (humidity)</a:t>
            </a:r>
          </a:p>
          <a:p>
            <a:r>
              <a:rPr lang="en-US" dirty="0" smtClean="0"/>
              <a:t>Estimates of H</a:t>
            </a:r>
            <a:r>
              <a:rPr lang="en-US" baseline="-25000" dirty="0" smtClean="0"/>
              <a:t>2</a:t>
            </a:r>
            <a:r>
              <a:rPr lang="en-US" dirty="0" smtClean="0"/>
              <a:t>O’s contribution to Global Warming is </a:t>
            </a:r>
            <a:r>
              <a:rPr lang="en-US" dirty="0" smtClean="0">
                <a:solidFill>
                  <a:srgbClr val="16921C"/>
                </a:solidFill>
              </a:rPr>
              <a:t>36%-75% </a:t>
            </a:r>
          </a:p>
        </p:txBody>
      </p:sp>
    </p:spTree>
    <p:extLst>
      <p:ext uri="{BB962C8B-B14F-4D97-AF65-F5344CB8AC3E}">
        <p14:creationId xmlns:p14="http://schemas.microsoft.com/office/powerpoint/2010/main" val="39192378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E3.2 – GH Gases – CO</a:t>
            </a:r>
            <a:r>
              <a:rPr lang="en-US" baseline="-25000" dirty="0" smtClean="0"/>
              <a:t>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Percentage of CO</a:t>
            </a:r>
            <a:r>
              <a:rPr lang="en-US" baseline="-25000" dirty="0" smtClean="0"/>
              <a:t>2</a:t>
            </a:r>
            <a:r>
              <a:rPr lang="en-US" dirty="0" smtClean="0"/>
              <a:t> in atmosphere is </a:t>
            </a:r>
            <a:r>
              <a:rPr lang="en-US" dirty="0" smtClean="0">
                <a:solidFill>
                  <a:srgbClr val="16921C"/>
                </a:solidFill>
              </a:rPr>
              <a:t>0.035%</a:t>
            </a:r>
          </a:p>
          <a:p>
            <a:r>
              <a:rPr lang="en-US" dirty="0" smtClean="0"/>
              <a:t>CO</a:t>
            </a:r>
            <a:r>
              <a:rPr lang="en-US" baseline="-25000" dirty="0" smtClean="0"/>
              <a:t>2</a:t>
            </a:r>
            <a:r>
              <a:rPr lang="en-US" dirty="0" smtClean="0"/>
              <a:t> has a GWP of </a:t>
            </a:r>
            <a:r>
              <a:rPr lang="en-US" b="1" dirty="0" smtClean="0">
                <a:solidFill>
                  <a:srgbClr val="16921C"/>
                </a:solidFill>
              </a:rPr>
              <a:t>1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More efficient than water in absorbing IR radiation</a:t>
            </a:r>
          </a:p>
          <a:p>
            <a:r>
              <a:rPr lang="en-US" dirty="0" smtClean="0"/>
              <a:t>Absorbs IR in a “window” that H</a:t>
            </a:r>
            <a:r>
              <a:rPr lang="en-US" baseline="-25000" dirty="0" smtClean="0"/>
              <a:t>2</a:t>
            </a:r>
            <a:r>
              <a:rPr lang="en-US" dirty="0" smtClean="0"/>
              <a:t>O does not</a:t>
            </a:r>
          </a:p>
          <a:p>
            <a:r>
              <a:rPr lang="en-US" dirty="0" smtClean="0"/>
              <a:t>[CO</a:t>
            </a:r>
            <a:r>
              <a:rPr lang="en-US" baseline="-25000" dirty="0" smtClean="0"/>
              <a:t>2</a:t>
            </a:r>
            <a:r>
              <a:rPr lang="en-US" dirty="0" smtClean="0"/>
              <a:t>] rise due to the following human activities:</a:t>
            </a:r>
          </a:p>
          <a:p>
            <a:pPr lvl="1"/>
            <a:r>
              <a:rPr lang="en-US" dirty="0" smtClean="0"/>
              <a:t>Combustion of fossil fuels</a:t>
            </a:r>
          </a:p>
          <a:p>
            <a:pPr lvl="1"/>
            <a:r>
              <a:rPr lang="en-US" dirty="0" smtClean="0"/>
              <a:t>Manufacture of cement (CaCO</a:t>
            </a:r>
            <a:r>
              <a:rPr lang="en-US" baseline="-25000" dirty="0" smtClean="0"/>
              <a:t>3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>
                <a:sym typeface="Wingdings" pitchFamily="2" charset="2"/>
              </a:rPr>
              <a:t>CaO</a:t>
            </a:r>
            <a:r>
              <a:rPr lang="en-US" dirty="0" smtClean="0">
                <a:sym typeface="Wingdings" pitchFamily="2" charset="2"/>
              </a:rPr>
              <a:t> + CO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)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Deforestation in tropics, lower rate of photosynthesis, meaning CO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 is entering atmosphere more quickly than removed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56336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E3.2 – GH Gases – CH</a:t>
            </a:r>
            <a:r>
              <a:rPr lang="en-US" baseline="-25000" dirty="0" smtClean="0"/>
              <a:t>4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23528" y="1052736"/>
                <a:ext cx="8610600" cy="4495800"/>
              </a:xfrm>
            </p:spPr>
            <p:txBody>
              <a:bodyPr/>
              <a:lstStyle/>
              <a:p>
                <a:r>
                  <a:rPr lang="en-US" dirty="0" smtClean="0"/>
                  <a:t>Percentage in atmosphere CH</a:t>
                </a:r>
                <a:r>
                  <a:rPr lang="en-US" baseline="-25000" dirty="0" smtClean="0"/>
                  <a:t>4</a:t>
                </a:r>
                <a:r>
                  <a:rPr lang="en-US" dirty="0" smtClean="0"/>
                  <a:t> = 1.7x10</a:t>
                </a:r>
                <a:r>
                  <a:rPr lang="en-US" baseline="30000" dirty="0" smtClean="0"/>
                  <a:t>-4</a:t>
                </a:r>
                <a:endParaRPr lang="en-US" dirty="0" smtClean="0"/>
              </a:p>
              <a:p>
                <a:r>
                  <a:rPr lang="en-US" dirty="0" smtClean="0"/>
                  <a:t>It’s GWP is </a:t>
                </a:r>
                <a:r>
                  <a:rPr lang="en-US" b="1" dirty="0" smtClean="0">
                    <a:solidFill>
                      <a:srgbClr val="16921C"/>
                    </a:solidFill>
                  </a:rPr>
                  <a:t>25 </a:t>
                </a:r>
                <a:r>
                  <a:rPr lang="en-US" dirty="0" smtClean="0"/>
                  <a:t>(compare to H</a:t>
                </a:r>
                <a:r>
                  <a:rPr lang="en-US" baseline="-25000" dirty="0" smtClean="0"/>
                  <a:t>2</a:t>
                </a:r>
                <a:r>
                  <a:rPr lang="en-US" dirty="0" smtClean="0"/>
                  <a:t>O=0.1 and CO</a:t>
                </a:r>
                <a:r>
                  <a:rPr lang="en-US" baseline="-25000" dirty="0" smtClean="0"/>
                  <a:t>2</a:t>
                </a:r>
                <a:r>
                  <a:rPr lang="en-US" dirty="0" smtClean="0"/>
                  <a:t>=1)</a:t>
                </a:r>
              </a:p>
              <a:p>
                <a:r>
                  <a:rPr lang="en-US" dirty="0" smtClean="0"/>
                  <a:t>Estimates say 4%-9% contribution to Global </a:t>
                </a:r>
                <a:r>
                  <a:rPr lang="en-US" dirty="0" err="1" smtClean="0"/>
                  <a:t>Wíng</a:t>
                </a:r>
                <a:endParaRPr lang="en-US" dirty="0" smtClean="0"/>
              </a:p>
              <a:p>
                <a:r>
                  <a:rPr lang="en-US" dirty="0" smtClean="0"/>
                  <a:t>It is removed from the atmosphere relatively quickly</a:t>
                </a:r>
              </a:p>
              <a:p>
                <a:r>
                  <a:rPr lang="en-US" dirty="0" smtClean="0"/>
                  <a:t>Formed when cellulose (plant fiber) decomposes anaerobically via bacteria </a:t>
                </a:r>
                <a:r>
                  <a:rPr lang="en-US" dirty="0" smtClean="0">
                    <a:solidFill>
                      <a:srgbClr val="C00000"/>
                    </a:solidFill>
                  </a:rPr>
                  <a:t>(CH</a:t>
                </a:r>
                <a:r>
                  <a:rPr lang="en-US" baseline="-25000" dirty="0" smtClean="0">
                    <a:solidFill>
                      <a:srgbClr val="C00000"/>
                    </a:solidFill>
                  </a:rPr>
                  <a:t>2</a:t>
                </a:r>
                <a:r>
                  <a:rPr lang="en-US" dirty="0" smtClean="0">
                    <a:solidFill>
                      <a:srgbClr val="C00000"/>
                    </a:solidFill>
                  </a:rPr>
                  <a:t>O)</a:t>
                </a:r>
                <a:r>
                  <a:rPr lang="en-US" baseline="-25000" dirty="0" smtClean="0">
                    <a:solidFill>
                      <a:srgbClr val="C00000"/>
                    </a:solidFill>
                  </a:rPr>
                  <a:t>n</a:t>
                </a:r>
                <a:r>
                  <a:rPr lang="en-US" dirty="0" smtClean="0">
                    <a:solidFill>
                      <a:srgbClr val="C00000"/>
                    </a:solidFill>
                    <a:sym typeface="Wingdings" pitchFamily="2" charset="2"/>
                  </a:rPr>
                  <a:t>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solidFill>
                              <a:srgbClr val="C00000"/>
                            </a:solidFill>
                            <a:latin typeface="Cambria Math"/>
                            <a:sym typeface="Wingdings" pitchFamily="2" charset="2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/>
                            <a:sym typeface="Wingdings" pitchFamily="2" charset="2"/>
                          </a:rPr>
                          <m:t>𝑛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/>
                            <a:sym typeface="Wingdings" pitchFamily="2" charset="2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dirty="0" smtClean="0">
                    <a:solidFill>
                      <a:srgbClr val="C00000"/>
                    </a:solidFill>
                  </a:rPr>
                  <a:t>CH</a:t>
                </a:r>
                <a:r>
                  <a:rPr lang="en-US" baseline="-25000" dirty="0" smtClean="0">
                    <a:solidFill>
                      <a:srgbClr val="C00000"/>
                    </a:solidFill>
                  </a:rPr>
                  <a:t>4</a:t>
                </a:r>
                <a:r>
                  <a:rPr lang="en-US" dirty="0" smtClean="0">
                    <a:solidFill>
                      <a:srgbClr val="C00000"/>
                    </a:solidFill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solidFill>
                              <a:srgbClr val="C00000"/>
                            </a:solidFill>
                            <a:latin typeface="Cambria Math"/>
                            <a:sym typeface="Wingdings" pitchFamily="2" charset="2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rgbClr val="C00000"/>
                            </a:solidFill>
                            <a:latin typeface="Cambria Math"/>
                            <a:sym typeface="Wingdings" pitchFamily="2" charset="2"/>
                          </a:rPr>
                          <m:t>𝑛</m:t>
                        </m:r>
                      </m:num>
                      <m:den>
                        <m:r>
                          <a:rPr lang="en-US" i="1">
                            <a:solidFill>
                              <a:srgbClr val="C00000"/>
                            </a:solidFill>
                            <a:latin typeface="Cambria Math"/>
                            <a:sym typeface="Wingdings" pitchFamily="2" charset="2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dirty="0" smtClean="0">
                    <a:solidFill>
                      <a:srgbClr val="C00000"/>
                    </a:solidFill>
                  </a:rPr>
                  <a:t>CO</a:t>
                </a:r>
                <a:r>
                  <a:rPr lang="en-US" baseline="-25000" dirty="0" smtClean="0">
                    <a:solidFill>
                      <a:srgbClr val="C00000"/>
                    </a:solidFill>
                  </a:rPr>
                  <a:t>2</a:t>
                </a:r>
                <a:endParaRPr lang="en-US" dirty="0" smtClean="0">
                  <a:solidFill>
                    <a:srgbClr val="C00000"/>
                  </a:solidFill>
                </a:endParaRPr>
              </a:p>
              <a:p>
                <a:r>
                  <a:rPr lang="en-US" dirty="0" smtClean="0"/>
                  <a:t>Occurs on large scale as a result of human actions:</a:t>
                </a:r>
              </a:p>
              <a:p>
                <a:pPr lvl="1"/>
                <a:r>
                  <a:rPr lang="en-US" sz="2400" dirty="0" smtClean="0"/>
                  <a:t>Rice cultivation (paddy fields)</a:t>
                </a:r>
              </a:p>
              <a:p>
                <a:pPr lvl="1"/>
                <a:r>
                  <a:rPr lang="en-US" sz="2400" dirty="0" smtClean="0"/>
                  <a:t>Fermentation of grass in cows, and rotting manure</a:t>
                </a:r>
              </a:p>
              <a:p>
                <a:pPr lvl="1"/>
                <a:r>
                  <a:rPr lang="en-US" sz="2400" dirty="0" smtClean="0"/>
                  <a:t>Leaking gas pipelines</a:t>
                </a:r>
              </a:p>
              <a:p>
                <a:pPr lvl="1"/>
                <a:r>
                  <a:rPr lang="en-US" sz="2400" dirty="0" smtClean="0"/>
                  <a:t>Fermentation of organic materials in covered landfills</a:t>
                </a:r>
                <a:endParaRPr lang="en-US" sz="24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3528" y="1052736"/>
                <a:ext cx="8610600" cy="4495800"/>
              </a:xfrm>
              <a:blipFill rotWithShape="1">
                <a:blip r:embed="rId2"/>
                <a:stretch>
                  <a:fillRect l="-1486" t="-1493" r="-778" b="-328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182379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E3.2 – GH Gases – N</a:t>
            </a:r>
            <a:r>
              <a:rPr lang="en-US" baseline="-25000" dirty="0" smtClean="0"/>
              <a:t>2</a:t>
            </a:r>
            <a:r>
              <a:rPr lang="en-US" dirty="0" smtClean="0"/>
              <a:t>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GWP of </a:t>
            </a:r>
            <a:r>
              <a:rPr lang="en-US" b="1" dirty="0" smtClean="0">
                <a:solidFill>
                  <a:srgbClr val="16921C"/>
                </a:solidFill>
              </a:rPr>
              <a:t>296</a:t>
            </a:r>
            <a:r>
              <a:rPr lang="en-US" dirty="0" smtClean="0"/>
              <a:t>. It’s less efficient at absorbing IR than CO</a:t>
            </a:r>
            <a:r>
              <a:rPr lang="en-US" baseline="-25000" dirty="0" smtClean="0"/>
              <a:t>2</a:t>
            </a:r>
            <a:r>
              <a:rPr lang="en-US" dirty="0" smtClean="0"/>
              <a:t> but it’s high number comes from a long residence in the atmosphere</a:t>
            </a:r>
          </a:p>
          <a:p>
            <a:r>
              <a:rPr lang="en-US" dirty="0" smtClean="0"/>
              <a:t>Percentage in atmosphere </a:t>
            </a:r>
            <a:r>
              <a:rPr lang="en-US" dirty="0" smtClean="0">
                <a:solidFill>
                  <a:srgbClr val="16921C"/>
                </a:solidFill>
              </a:rPr>
              <a:t>0.031%</a:t>
            </a:r>
          </a:p>
          <a:p>
            <a:r>
              <a:rPr lang="en-US" dirty="0" smtClean="0"/>
              <a:t>Accounts for </a:t>
            </a:r>
            <a:r>
              <a:rPr lang="en-US" dirty="0" smtClean="0">
                <a:solidFill>
                  <a:srgbClr val="16921C"/>
                </a:solidFill>
              </a:rPr>
              <a:t>5%</a:t>
            </a:r>
            <a:r>
              <a:rPr lang="en-US" dirty="0" smtClean="0"/>
              <a:t> of Global </a:t>
            </a:r>
            <a:r>
              <a:rPr lang="en-US" dirty="0" err="1" smtClean="0"/>
              <a:t>W’ing</a:t>
            </a:r>
            <a:r>
              <a:rPr lang="en-US" dirty="0" smtClean="0"/>
              <a:t> effects</a:t>
            </a:r>
          </a:p>
          <a:p>
            <a:r>
              <a:rPr lang="en-US" dirty="0" smtClean="0"/>
              <a:t>Human activity only accounts for 10-12% of it’s production, but anthropogenic NO</a:t>
            </a:r>
            <a:r>
              <a:rPr lang="en-US" baseline="-25000" dirty="0" smtClean="0"/>
              <a:t>2</a:t>
            </a:r>
            <a:r>
              <a:rPr lang="en-US" dirty="0" smtClean="0"/>
              <a:t> from:</a:t>
            </a:r>
          </a:p>
          <a:p>
            <a:pPr lvl="1"/>
            <a:r>
              <a:rPr lang="en-US" dirty="0" smtClean="0"/>
              <a:t>Industrialized agriculture, N fertilizers</a:t>
            </a:r>
          </a:p>
          <a:p>
            <a:pPr lvl="1"/>
            <a:r>
              <a:rPr lang="en-US" dirty="0" smtClean="0"/>
              <a:t>Industrialized livestock farming, poor handling of animal waste</a:t>
            </a:r>
          </a:p>
          <a:p>
            <a:pPr lvl="1"/>
            <a:r>
              <a:rPr lang="en-US" dirty="0" smtClean="0"/>
              <a:t>Chemical industry, HNO</a:t>
            </a:r>
            <a:r>
              <a:rPr lang="en-US" baseline="-25000" dirty="0" smtClean="0"/>
              <a:t>3</a:t>
            </a:r>
            <a:r>
              <a:rPr lang="en-US" dirty="0" smtClean="0"/>
              <a:t> and nylon production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58340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E3.2 – GH Gases – CFC’s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Chlorofluorocarbons (CFC’s) have largely been replaced in aerosols, propellants, and refrigerants by </a:t>
            </a:r>
            <a:r>
              <a:rPr lang="en-US" b="1" dirty="0" err="1" smtClean="0"/>
              <a:t>hydrochlorofluorocarbons</a:t>
            </a:r>
            <a:r>
              <a:rPr lang="en-US" b="1" dirty="0" smtClean="0"/>
              <a:t> (HCFC’s)</a:t>
            </a:r>
            <a:r>
              <a:rPr lang="en-US" dirty="0" smtClean="0"/>
              <a:t> and </a:t>
            </a:r>
            <a:r>
              <a:rPr lang="en-US" b="1" dirty="0" err="1" smtClean="0"/>
              <a:t>hydrofluorocarbons</a:t>
            </a:r>
            <a:r>
              <a:rPr lang="en-US" b="1" dirty="0" smtClean="0"/>
              <a:t> (HFC’s)</a:t>
            </a:r>
            <a:endParaRPr lang="en-US" dirty="0" smtClean="0"/>
          </a:p>
          <a:p>
            <a:pPr lvl="1"/>
            <a:r>
              <a:rPr lang="en-US" dirty="0" smtClean="0"/>
              <a:t>These gases are less damaging to the ozone layer but still have GWP values much higher that CO</a:t>
            </a:r>
            <a:r>
              <a:rPr lang="en-US" baseline="-25000" dirty="0" smtClean="0"/>
              <a:t>2</a:t>
            </a:r>
            <a:r>
              <a:rPr lang="en-US" dirty="0" smtClean="0"/>
              <a:t> and are important contributors to global warming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530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E3.2 – GH Gases – O</a:t>
            </a:r>
            <a:r>
              <a:rPr lang="en-US" baseline="-25000" dirty="0" smtClean="0"/>
              <a:t>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production of ground level ozone has risen dramatically since the Industrial Revolution</a:t>
            </a:r>
          </a:p>
          <a:p>
            <a:r>
              <a:rPr lang="en-US" dirty="0" smtClean="0"/>
              <a:t>This ozone is formed by the action of sunlight on hydrocarbons and nitrous oxide from the burning of fossil fuels.</a:t>
            </a:r>
          </a:p>
          <a:p>
            <a:r>
              <a:rPr lang="en-US" dirty="0" smtClean="0"/>
              <a:t>This ozone eventually finds it’s way to the troposphere and helps to increase the greenhouse effect.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48061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692696"/>
            <a:ext cx="8686800" cy="838200"/>
          </a:xfrm>
        </p:spPr>
        <p:txBody>
          <a:bodyPr/>
          <a:lstStyle/>
          <a:p>
            <a:r>
              <a:rPr lang="en-US" b="1" dirty="0"/>
              <a:t>E3 Greenhouse effect - 1.5 hours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556792"/>
            <a:ext cx="8610600" cy="4495800"/>
          </a:xfrm>
        </p:spPr>
        <p:txBody>
          <a:bodyPr/>
          <a:lstStyle/>
          <a:p>
            <a:r>
              <a:rPr lang="en-US" dirty="0" smtClean="0"/>
              <a:t>E.3.1 </a:t>
            </a:r>
            <a:r>
              <a:rPr lang="en-US" dirty="0"/>
              <a:t>Describe the greenhouse effect. (</a:t>
            </a:r>
            <a:r>
              <a:rPr lang="en-US" dirty="0" smtClean="0"/>
              <a:t>2)</a:t>
            </a:r>
          </a:p>
          <a:p>
            <a:r>
              <a:rPr lang="en-US" dirty="0" smtClean="0"/>
              <a:t>E.3.2 </a:t>
            </a:r>
            <a:r>
              <a:rPr lang="en-US" dirty="0"/>
              <a:t>List the main greenhouse gases and their sources, and discuss their relative effects. (</a:t>
            </a:r>
            <a:r>
              <a:rPr lang="en-US" dirty="0" smtClean="0"/>
              <a:t>3)</a:t>
            </a:r>
          </a:p>
          <a:p>
            <a:r>
              <a:rPr lang="en-US" dirty="0" smtClean="0"/>
              <a:t>E.3.3 </a:t>
            </a:r>
            <a:r>
              <a:rPr lang="en-US" dirty="0"/>
              <a:t>Discuss the influence of increasing amounts of greenhouse gases on the atmosphere. (3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7808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548680"/>
            <a:ext cx="8686800" cy="838200"/>
          </a:xfrm>
        </p:spPr>
        <p:txBody>
          <a:bodyPr/>
          <a:lstStyle/>
          <a:p>
            <a:r>
              <a:rPr lang="en-US" dirty="0" smtClean="0"/>
              <a:t>E3.3 – Influence of Greenhouse Gases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E.3.3 </a:t>
            </a:r>
            <a:r>
              <a:rPr lang="en-US" b="1" dirty="0"/>
              <a:t>Discuss </a:t>
            </a:r>
            <a:r>
              <a:rPr lang="en-US" dirty="0"/>
              <a:t>the influence of increasing amounts of greenhouse gases on the atmosphere. (</a:t>
            </a:r>
            <a:r>
              <a:rPr lang="en-US" dirty="0" smtClean="0"/>
              <a:t>3)</a:t>
            </a:r>
          </a:p>
          <a:p>
            <a:r>
              <a:rPr lang="en-US" i="1" dirty="0" smtClean="0"/>
              <a:t>Examples </a:t>
            </a:r>
            <a:r>
              <a:rPr lang="en-US" i="1" dirty="0"/>
              <a:t>include: thermal expansion of the oceans, melting of the polar ice-caps, floods, droughts, changes in precipitation and temperature, changes in the yield and distribution of commercial crops, and changes in the distribution of pests and disease-carrying organisms.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6171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E3.3 – Rising Sea Levels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 atmospheric temperature increases, sea levels will rise for two reasons:</a:t>
            </a:r>
          </a:p>
          <a:p>
            <a:pPr lvl="1"/>
            <a:r>
              <a:rPr lang="en-US" dirty="0" smtClean="0"/>
              <a:t>The increased atmospheric temperature causes accelerated melting</a:t>
            </a:r>
          </a:p>
          <a:p>
            <a:pPr lvl="2"/>
            <a:r>
              <a:rPr lang="en-US" dirty="0" smtClean="0"/>
              <a:t>This does not include floating ice in the arctic as it already displaces water while it floats</a:t>
            </a:r>
          </a:p>
          <a:p>
            <a:pPr lvl="1"/>
            <a:r>
              <a:rPr lang="en-US" dirty="0" smtClean="0"/>
              <a:t>As oceans warm up, the water in them will expand, occupying more volume (even minor amounts could be significant due to the quantity of water in the ocean!)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253406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E3.3 – Glacier Retreat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Glaciers undergo a seasonal melting and freezing as temperatures vary throughout the year. </a:t>
            </a:r>
          </a:p>
          <a:p>
            <a:r>
              <a:rPr lang="en-US" dirty="0" smtClean="0"/>
              <a:t>In the Himalayas glacial melt water is an important source of fresh water, feeing the rivers of South Asia</a:t>
            </a:r>
          </a:p>
          <a:p>
            <a:r>
              <a:rPr lang="en-US" dirty="0" smtClean="0"/>
              <a:t>Increased melting increases erosion and risk of flooding downriver, a particular problem in low-lying countries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851699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476672"/>
            <a:ext cx="8686800" cy="838200"/>
          </a:xfrm>
        </p:spPr>
        <p:txBody>
          <a:bodyPr/>
          <a:lstStyle/>
          <a:p>
            <a:r>
              <a:rPr lang="en-US" dirty="0" smtClean="0"/>
              <a:t>E3.3 – Changing Patterns of Agriculture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temperate regions (such as Europe) yields of grain will most likely increase due to higher temperature, longer growing season and increased [CO</a:t>
            </a:r>
            <a:r>
              <a:rPr lang="en-US" baseline="-25000" dirty="0" smtClean="0"/>
              <a:t>2</a:t>
            </a:r>
            <a:r>
              <a:rPr lang="en-US" dirty="0" smtClean="0"/>
              <a:t>] available for photosynthesis</a:t>
            </a:r>
          </a:p>
          <a:p>
            <a:r>
              <a:rPr lang="en-US" dirty="0" smtClean="0"/>
              <a:t>But, increased humidity and rainfall could lead to increased incidence of fungal crop diseases, and migration of tropical insects to higher altitudes. </a:t>
            </a:r>
          </a:p>
          <a:p>
            <a:r>
              <a:rPr lang="en-US" dirty="0" smtClean="0"/>
              <a:t>At higher latitudes, more workable land may become available due to thawing and temperature changes.</a:t>
            </a:r>
          </a:p>
          <a:p>
            <a:pPr lvl="1"/>
            <a:r>
              <a:rPr lang="en-US" dirty="0" smtClean="0"/>
              <a:t>Worldwide, the possibility of extreme weather increases the likelihood of ruined harvest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308877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E3.3 – CO</a:t>
            </a:r>
            <a:r>
              <a:rPr lang="en-US" baseline="-25000" dirty="0" smtClean="0"/>
              <a:t>2</a:t>
            </a:r>
            <a:r>
              <a:rPr lang="en-US" dirty="0" smtClean="0"/>
              <a:t> Increases</a:t>
            </a:r>
            <a:endParaRPr lang="en-US" dirty="0"/>
          </a:p>
        </p:txBody>
      </p:sp>
      <p:pic>
        <p:nvPicPr>
          <p:cNvPr id="4" name="Content Placeholder 3" descr="Screen Clippi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8902" y="1746152"/>
            <a:ext cx="3419654" cy="3832767"/>
          </a:xfrm>
        </p:spPr>
      </p:pic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304800" y="1447800"/>
            <a:ext cx="5419328" cy="4429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10000"/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5000"/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dirty="0" smtClean="0"/>
              <a:t>Atmospheric CO</a:t>
            </a:r>
            <a:r>
              <a:rPr lang="en-US" baseline="-25000" dirty="0" smtClean="0"/>
              <a:t>2</a:t>
            </a:r>
            <a:r>
              <a:rPr lang="en-US" dirty="0" smtClean="0"/>
              <a:t> levels have been recorded with increases shown at right </a:t>
            </a:r>
            <a:r>
              <a:rPr lang="en-US" dirty="0" smtClean="0">
                <a:sym typeface="Wingdings" pitchFamily="2" charset="2"/>
              </a:rPr>
              <a:t></a:t>
            </a:r>
          </a:p>
          <a:p>
            <a:r>
              <a:rPr lang="en-US" dirty="0" smtClean="0">
                <a:sym typeface="Wingdings" pitchFamily="2" charset="2"/>
              </a:rPr>
              <a:t>A comparison was also studied from data collected from the analysis of air bubbles trapped in Arctic ice.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Shows an increase in CO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 content over the last 150 years or more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31780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48680"/>
            <a:ext cx="9144000" cy="838200"/>
          </a:xfrm>
        </p:spPr>
        <p:txBody>
          <a:bodyPr/>
          <a:lstStyle/>
          <a:p>
            <a:r>
              <a:rPr lang="en-US" dirty="0" smtClean="0"/>
              <a:t>E3.3 – Greenhouse Gas </a:t>
            </a:r>
            <a:r>
              <a:rPr lang="en-US" u="sng" dirty="0" smtClean="0"/>
              <a:t>Correlation</a:t>
            </a:r>
            <a:r>
              <a:rPr lang="en-US" dirty="0" smtClean="0"/>
              <a:t> to Temperature Change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47800"/>
            <a:ext cx="8610600" cy="1477144"/>
          </a:xfrm>
        </p:spPr>
        <p:txBody>
          <a:bodyPr/>
          <a:lstStyle/>
          <a:p>
            <a:r>
              <a:rPr lang="en-US" dirty="0" smtClean="0"/>
              <a:t>Analysis of polar ice in the Greenland Ice Core Project, showed evidence for long-term climate changes (correlated to CO</a:t>
            </a:r>
            <a:r>
              <a:rPr lang="en-US" baseline="-25000" dirty="0" smtClean="0"/>
              <a:t>2</a:t>
            </a:r>
            <a:r>
              <a:rPr lang="en-US" dirty="0" smtClean="0"/>
              <a:t> and CH</a:t>
            </a:r>
            <a:r>
              <a:rPr lang="en-US" baseline="-25000" dirty="0" smtClean="0"/>
              <a:t>4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24944"/>
            <a:ext cx="9154155" cy="3933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8387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E3.1 – Greenhouse Effect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E.3.1 </a:t>
            </a:r>
            <a:r>
              <a:rPr lang="en-US" b="1" dirty="0"/>
              <a:t>Describe</a:t>
            </a:r>
            <a:r>
              <a:rPr lang="en-US" dirty="0"/>
              <a:t> the greenhouse effect. (</a:t>
            </a:r>
            <a:r>
              <a:rPr lang="en-US" dirty="0" smtClean="0"/>
              <a:t>2)</a:t>
            </a:r>
          </a:p>
          <a:p>
            <a:r>
              <a:rPr lang="en-US" i="1" dirty="0" smtClean="0"/>
              <a:t>Greenhouse </a:t>
            </a:r>
            <a:r>
              <a:rPr lang="en-US" i="1" dirty="0"/>
              <a:t>gases allow the passage of incoming solar short-wavelength radiation but absorb the longer-wavelength radiation from the Earth. Some of the absorbed radiation is re-radiated back to Earth.</a:t>
            </a:r>
            <a:r>
              <a:rPr lang="en-US" b="1" i="1" dirty="0"/>
              <a:t> </a:t>
            </a:r>
            <a:endParaRPr lang="en-US" b="1" i="1" dirty="0" smtClean="0"/>
          </a:p>
          <a:p>
            <a:r>
              <a:rPr lang="en-US" b="1" i="1" dirty="0" smtClean="0"/>
              <a:t>TOK</a:t>
            </a:r>
            <a:r>
              <a:rPr lang="en-US" b="1" i="1" dirty="0"/>
              <a:t>: </a:t>
            </a:r>
            <a:r>
              <a:rPr lang="en-US" i="1" dirty="0"/>
              <a:t>Some people question the reality of climate change and question the motives of scientists </a:t>
            </a:r>
            <a:r>
              <a:rPr lang="en-US" i="1" dirty="0" smtClean="0"/>
              <a:t>who</a:t>
            </a:r>
            <a:r>
              <a:rPr lang="en-US" dirty="0" smtClean="0"/>
              <a:t> </a:t>
            </a:r>
            <a:r>
              <a:rPr lang="en-US" i="1" dirty="0" smtClean="0"/>
              <a:t>have </a:t>
            </a:r>
            <a:r>
              <a:rPr lang="en-US" i="1" dirty="0"/>
              <a:t>“exaggerated” the problem. How do we assess the evidence collected and the models used to predict the impact of human activities?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8564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E3.1 – Global Warming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b="1" dirty="0" smtClean="0"/>
              <a:t>greenhouse effect</a:t>
            </a:r>
            <a:r>
              <a:rPr lang="en-US" dirty="0" smtClean="0"/>
              <a:t> is the cause of the phenomenon of </a:t>
            </a:r>
            <a:r>
              <a:rPr lang="en-US" b="1" dirty="0" smtClean="0"/>
              <a:t>global warming</a:t>
            </a:r>
            <a:r>
              <a:rPr lang="en-US" dirty="0" smtClean="0"/>
              <a:t> in which the average temperature of Earth rises, causing various environmental disasters</a:t>
            </a:r>
          </a:p>
          <a:p>
            <a:r>
              <a:rPr lang="en-US" dirty="0" smtClean="0"/>
              <a:t>The greenhouse effect itself is absolutely necessary for the Earth to regulate its temperature at a habitable level. </a:t>
            </a:r>
          </a:p>
          <a:p>
            <a:r>
              <a:rPr lang="en-US" dirty="0" smtClean="0"/>
              <a:t>Humans are thought to impact this delicate balance by disrupting the natural equilibrium in the atmosphere, causing the planet to become warmer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25725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E3.1 – Earths “Average” Temp.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Average</a:t>
            </a:r>
            <a:r>
              <a:rPr lang="en-US" dirty="0" smtClean="0"/>
              <a:t> temperature in the troposphere 14-15</a:t>
            </a:r>
            <a:r>
              <a:rPr lang="en-US" baseline="30000" dirty="0" smtClean="0"/>
              <a:t>o</a:t>
            </a:r>
            <a:r>
              <a:rPr lang="en-US" dirty="0" smtClean="0"/>
              <a:t>C</a:t>
            </a:r>
          </a:p>
          <a:p>
            <a:pPr lvl="1"/>
            <a:r>
              <a:rPr lang="en-US" dirty="0" smtClean="0"/>
              <a:t>Maintained </a:t>
            </a:r>
            <a:r>
              <a:rPr lang="en-US" dirty="0" err="1" smtClean="0"/>
              <a:t>bc</a:t>
            </a:r>
            <a:r>
              <a:rPr lang="en-US" dirty="0" smtClean="0"/>
              <a:t> the energy incident on Earth (from sun), is balanced by the energy leaving Earth (to space)</a:t>
            </a:r>
          </a:p>
          <a:p>
            <a:r>
              <a:rPr lang="en-US" dirty="0" smtClean="0"/>
              <a:t>Most radiation from the sun is in the visible region, also along with “near UV” and near “IR radiation”</a:t>
            </a:r>
          </a:p>
          <a:p>
            <a:r>
              <a:rPr lang="en-US" dirty="0" smtClean="0"/>
              <a:t>Only 47% of energy directed at the earth is absorbed, remainder is reflected back to space</a:t>
            </a:r>
          </a:p>
          <a:p>
            <a:r>
              <a:rPr lang="en-US" dirty="0" smtClean="0"/>
              <a:t>The peak radiation is 500nm and is not absorbed by atmospheric gases so is absorbed and radiated 	by the earth to the rest of the atmosphere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29268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E3.1 – Earth’s Absorption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Earth absorbs energy, surface temperature rises, and energy flows from hot (earth) to atmosphere (cold), </a:t>
            </a:r>
            <a:r>
              <a:rPr lang="en-US" dirty="0" err="1" smtClean="0"/>
              <a:t>etc</a:t>
            </a:r>
            <a:endParaRPr lang="en-US" dirty="0" smtClean="0"/>
          </a:p>
          <a:p>
            <a:r>
              <a:rPr lang="en-US" dirty="0" smtClean="0"/>
              <a:t>Once energy is re-radiated from the earth, it’s no longer in the visible region, it’s wavelength is much longer and in the infrared region</a:t>
            </a:r>
          </a:p>
          <a:p>
            <a:pPr lvl="1"/>
            <a:r>
              <a:rPr lang="en-US" dirty="0" smtClean="0"/>
              <a:t>If all this energy released into space instead, our average atmospheric temp would be -20</a:t>
            </a:r>
            <a:r>
              <a:rPr lang="en-US" baseline="30000" dirty="0" smtClean="0"/>
              <a:t>o</a:t>
            </a:r>
            <a:r>
              <a:rPr lang="en-US" dirty="0" smtClean="0"/>
              <a:t>C</a:t>
            </a:r>
          </a:p>
          <a:p>
            <a:pPr lvl="1"/>
            <a:r>
              <a:rPr lang="en-US" dirty="0" smtClean="0"/>
              <a:t>Gases such as H</a:t>
            </a:r>
            <a:r>
              <a:rPr lang="en-US" baseline="-25000" dirty="0" smtClean="0"/>
              <a:t>2</a:t>
            </a:r>
            <a:r>
              <a:rPr lang="en-US" dirty="0" smtClean="0"/>
              <a:t>O</a:t>
            </a:r>
            <a:r>
              <a:rPr lang="en-US" baseline="-25000" dirty="0" smtClean="0"/>
              <a:t> </a:t>
            </a:r>
            <a:r>
              <a:rPr lang="en-US" dirty="0" smtClean="0"/>
              <a:t>and CO</a:t>
            </a:r>
            <a:r>
              <a:rPr lang="en-US" baseline="-25000" dirty="0" smtClean="0"/>
              <a:t>2</a:t>
            </a:r>
            <a:r>
              <a:rPr lang="en-US" dirty="0" smtClean="0"/>
              <a:t> help to re-radiated energy in the atmosphere and toward the earth as well.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63440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E3.1 – Energy Transfer for Earth</a:t>
            </a:r>
            <a:endParaRPr lang="en-US" dirty="0"/>
          </a:p>
        </p:txBody>
      </p:sp>
      <p:pic>
        <p:nvPicPr>
          <p:cNvPr id="4" name="Content Placeholder 3" descr="Screen Clippi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977056"/>
            <a:ext cx="8640960" cy="4182730"/>
          </a:xfrm>
        </p:spPr>
      </p:pic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1008293" y="5013176"/>
            <a:ext cx="8120463" cy="1693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10000"/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5000"/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dirty="0" smtClean="0"/>
              <a:t>It can be seen that an increase in [IR absorbing gases] such as CO</a:t>
            </a:r>
            <a:r>
              <a:rPr lang="en-US" baseline="-25000" dirty="0" smtClean="0"/>
              <a:t>2</a:t>
            </a:r>
            <a:r>
              <a:rPr lang="en-US" dirty="0" smtClean="0"/>
              <a:t> and H</a:t>
            </a:r>
            <a:r>
              <a:rPr lang="en-US" baseline="-25000" dirty="0" smtClean="0"/>
              <a:t>2</a:t>
            </a:r>
            <a:r>
              <a:rPr lang="en-US" dirty="0" smtClean="0"/>
              <a:t>O results in a decreased amount of energy escaping from the Earth by moving toward the surface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88800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E3.1 – IR Vibrations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Absorption and emission in the IR range occurs when molecules vibrate and rotate (their bonds)</a:t>
            </a:r>
          </a:p>
          <a:p>
            <a:pPr lvl="1"/>
            <a:r>
              <a:rPr lang="en-US" dirty="0" smtClean="0"/>
              <a:t>Topic 02 – electrons jump energy levels when they absorb energy, emit when the fall down</a:t>
            </a:r>
          </a:p>
          <a:p>
            <a:pPr lvl="1"/>
            <a:r>
              <a:rPr lang="en-US" dirty="0" smtClean="0"/>
              <a:t>Vibrational energy of molecules is similarly quantized</a:t>
            </a:r>
          </a:p>
          <a:p>
            <a:pPr lvl="1"/>
            <a:r>
              <a:rPr lang="en-US" dirty="0" smtClean="0"/>
              <a:t>This can only occur for molecules with a </a:t>
            </a:r>
            <a:r>
              <a:rPr lang="en-US" b="1" dirty="0" smtClean="0"/>
              <a:t>dipole</a:t>
            </a:r>
          </a:p>
          <a:p>
            <a:pPr lvl="2"/>
            <a:r>
              <a:rPr lang="en-US" dirty="0" smtClean="0"/>
              <a:t>O</a:t>
            </a:r>
            <a:r>
              <a:rPr lang="en-US" baseline="-25000" dirty="0" smtClean="0"/>
              <a:t>2</a:t>
            </a:r>
            <a:r>
              <a:rPr lang="en-US" dirty="0" smtClean="0"/>
              <a:t> and N</a:t>
            </a:r>
            <a:r>
              <a:rPr lang="en-US" baseline="-25000" dirty="0" smtClean="0"/>
              <a:t>2</a:t>
            </a:r>
            <a:r>
              <a:rPr lang="en-US" dirty="0" smtClean="0"/>
              <a:t> can’t create temporary dipoles</a:t>
            </a:r>
          </a:p>
          <a:p>
            <a:pPr lvl="2"/>
            <a:r>
              <a:rPr lang="en-US" dirty="0" smtClean="0"/>
              <a:t>H</a:t>
            </a:r>
            <a:r>
              <a:rPr lang="en-US" baseline="-25000" dirty="0" smtClean="0"/>
              <a:t>2</a:t>
            </a:r>
            <a:r>
              <a:rPr lang="en-US" dirty="0" smtClean="0"/>
              <a:t>O absorbs strongly </a:t>
            </a:r>
            <a:r>
              <a:rPr lang="en-US" dirty="0" err="1" smtClean="0"/>
              <a:t>bc</a:t>
            </a:r>
            <a:r>
              <a:rPr lang="en-US" dirty="0" smtClean="0"/>
              <a:t> it is asymmetric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47677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E3.1 – CO</a:t>
            </a:r>
            <a:r>
              <a:rPr lang="en-US" baseline="-25000" dirty="0" smtClean="0"/>
              <a:t>2</a:t>
            </a:r>
            <a:r>
              <a:rPr lang="en-US" dirty="0" smtClean="0"/>
              <a:t> Vibrations</a:t>
            </a:r>
            <a:endParaRPr lang="en-US" dirty="0"/>
          </a:p>
        </p:txBody>
      </p:sp>
      <p:pic>
        <p:nvPicPr>
          <p:cNvPr id="4" name="Content Placeholder 3" descr="Screen Clippi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3861049"/>
            <a:ext cx="6840760" cy="2996952"/>
          </a:xfrm>
        </p:spPr>
      </p:pic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304800" y="1447800"/>
            <a:ext cx="8610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10000"/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5000"/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dirty="0" smtClean="0"/>
              <a:t>The shape of CO</a:t>
            </a:r>
            <a:r>
              <a:rPr lang="en-US" baseline="-25000" dirty="0" smtClean="0"/>
              <a:t>2</a:t>
            </a:r>
            <a:r>
              <a:rPr lang="en-US" dirty="0" smtClean="0"/>
              <a:t> is symmetrical and has no permanent dipole, BUT is able to have asymmetrical stretching and bending emissions: </a:t>
            </a:r>
          </a:p>
          <a:p>
            <a:pPr lvl="1"/>
            <a:r>
              <a:rPr lang="en-US" dirty="0" smtClean="0"/>
              <a:t>Stretching: 2360 cm</a:t>
            </a:r>
            <a:r>
              <a:rPr lang="en-US" baseline="30000" dirty="0" smtClean="0"/>
              <a:t>-1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Bending: 670 cm</a:t>
            </a:r>
            <a:r>
              <a:rPr lang="en-US" baseline="30000" dirty="0" smtClean="0"/>
              <a:t>-1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992130"/>
      </p:ext>
    </p:extLst>
  </p:cSld>
  <p:clrMapOvr>
    <a:masterClrMapping/>
  </p:clrMapOvr>
</p:sld>
</file>

<file path=ppt/theme/theme1.xml><?xml version="1.0" encoding="utf-8"?>
<a:theme xmlns:a="http://schemas.openxmlformats.org/drawingml/2006/main" name="Blueprint">
  <a:themeElements>
    <a:clrScheme name="Blueprint 2">
      <a:dk1>
        <a:srgbClr val="40458C"/>
      </a:dk1>
      <a:lt1>
        <a:srgbClr val="FFFFFF"/>
      </a:lt1>
      <a:dk2>
        <a:srgbClr val="660066"/>
      </a:dk2>
      <a:lt2>
        <a:srgbClr val="B7C1EB"/>
      </a:lt2>
      <a:accent1>
        <a:srgbClr val="ECD882"/>
      </a:accent1>
      <a:accent2>
        <a:srgbClr val="B2B2B2"/>
      </a:accent2>
      <a:accent3>
        <a:srgbClr val="FFFFFF"/>
      </a:accent3>
      <a:accent4>
        <a:srgbClr val="353A77"/>
      </a:accent4>
      <a:accent5>
        <a:srgbClr val="F4E9C1"/>
      </a:accent5>
      <a:accent6>
        <a:srgbClr val="A1A1A1"/>
      </a:accent6>
      <a:hlink>
        <a:srgbClr val="6F89F7"/>
      </a:hlink>
      <a:folHlink>
        <a:srgbClr val="CFDBFD"/>
      </a:folHlink>
    </a:clrScheme>
    <a:fontScheme name="Blueprint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ueprint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Designs\Blueprint.pot</Template>
  <TotalTime>5692</TotalTime>
  <Words>1589</Words>
  <Application>Microsoft Office PowerPoint</Application>
  <PresentationFormat>On-screen Show (4:3)</PresentationFormat>
  <Paragraphs>129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Blueprint</vt:lpstr>
      <vt:lpstr>Topic E –  Enviro Chemistry Part 3 – Greenhouse Effect</vt:lpstr>
      <vt:lpstr>E3 Greenhouse effect - 1.5 hours</vt:lpstr>
      <vt:lpstr>E3.1 – Greenhouse Effect</vt:lpstr>
      <vt:lpstr>E3.1 – Global Warming</vt:lpstr>
      <vt:lpstr>E3.1 – Earths “Average” Temp.</vt:lpstr>
      <vt:lpstr>E3.1 – Earth’s Absorption</vt:lpstr>
      <vt:lpstr>E3.1 – Energy Transfer for Earth</vt:lpstr>
      <vt:lpstr>E3.1 – IR Vibrations</vt:lpstr>
      <vt:lpstr>E3.1 – CO2 Vibrations</vt:lpstr>
      <vt:lpstr>E3.1 – Emission and Absorption</vt:lpstr>
      <vt:lpstr>E3.2 – Greenhouse Gases</vt:lpstr>
      <vt:lpstr>E3.2 – Factors for GH Gases</vt:lpstr>
      <vt:lpstr>E3.2 – Greenhouse Gases</vt:lpstr>
      <vt:lpstr>E3.2 – GH Gases – H2O</vt:lpstr>
      <vt:lpstr>E3.2 – GH Gases – CO2</vt:lpstr>
      <vt:lpstr>E3.2 – GH Gases – CH4</vt:lpstr>
      <vt:lpstr>E3.2 – GH Gases – N2O</vt:lpstr>
      <vt:lpstr>E3.2 – GH Gases – CFC’s</vt:lpstr>
      <vt:lpstr>E3.2 – GH Gases – O3</vt:lpstr>
      <vt:lpstr>E3.3 – Influence of Greenhouse Gases</vt:lpstr>
      <vt:lpstr>E3.3 – Rising Sea Levels</vt:lpstr>
      <vt:lpstr>E3.3 – Glacier Retreat</vt:lpstr>
      <vt:lpstr>E3.3 – Changing Patterns of Agriculture</vt:lpstr>
      <vt:lpstr>E3.3 – CO2 Increases</vt:lpstr>
      <vt:lpstr>E3.3 – Greenhouse Gas Correlation to Temperature Change</vt:lpstr>
    </vt:vector>
  </TitlesOfParts>
  <Company>Great Barr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A-Level Chemistry (A1)  ATOMIC STRUCTURE</dc:title>
  <dc:creator>Administration</dc:creator>
  <cp:lastModifiedBy>Brakke</cp:lastModifiedBy>
  <cp:revision>166</cp:revision>
  <dcterms:created xsi:type="dcterms:W3CDTF">2011-01-10T11:27:58Z</dcterms:created>
  <dcterms:modified xsi:type="dcterms:W3CDTF">2011-02-13T21:14:33Z</dcterms:modified>
</cp:coreProperties>
</file>